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775575" cy="10907713"/>
  <p:notesSz cx="6858000" cy="9144000"/>
  <p:defaultTextStyle>
    <a:defPPr>
      <a:defRPr lang="ja-JP"/>
    </a:defPPr>
    <a:lvl1pPr marL="0" algn="l" defTabSz="91426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130" algn="l" defTabSz="91426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260" algn="l" defTabSz="91426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390" algn="l" defTabSz="91426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520" algn="l" defTabSz="91426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5650" algn="l" defTabSz="91426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2780" algn="l" defTabSz="91426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199911" algn="l" defTabSz="91426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041" algn="l" defTabSz="91426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6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71AF47"/>
    <a:srgbClr val="61953D"/>
    <a:srgbClr val="00B400"/>
    <a:srgbClr val="00C000"/>
    <a:srgbClr val="33CC33"/>
    <a:srgbClr val="FF9999"/>
    <a:srgbClr val="FF3399"/>
    <a:srgbClr val="EDFFEB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92" autoAdjust="0"/>
    <p:restoredTop sz="94660"/>
  </p:normalViewPr>
  <p:slideViewPr>
    <p:cSldViewPr snapToGrid="0">
      <p:cViewPr varScale="1">
        <p:scale>
          <a:sx n="36" d="100"/>
          <a:sy n="36" d="100"/>
        </p:scale>
        <p:origin x="2316" y="56"/>
      </p:cViewPr>
      <p:guideLst>
        <p:guide orient="horz" pos="3436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図プレースホルダー 3"/>
          <p:cNvSpPr>
            <a:spLocks noGrp="1"/>
          </p:cNvSpPr>
          <p:nvPr>
            <p:ph type="pic" sz="quarter" idx="10" hasCustomPrompt="1"/>
          </p:nvPr>
        </p:nvSpPr>
        <p:spPr>
          <a:xfrm>
            <a:off x="-1" y="0"/>
            <a:ext cx="7775576" cy="9656618"/>
          </a:xfrm>
        </p:spPr>
        <p:txBody>
          <a:bodyPr anchor="ctr" anchorCtr="1">
            <a:normAutofit/>
          </a:bodyPr>
          <a:lstStyle>
            <a:lvl1pPr marL="0" marR="0" indent="0" algn="ctr" defTabSz="776169" rtl="0" eaLnBrk="1" fontAlgn="base" latinLnBrk="0" hangingPunct="1">
              <a:lnSpc>
                <a:spcPct val="90000"/>
              </a:lnSpc>
              <a:spcBef>
                <a:spcPts val="85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 sz="2000">
                <a:solidFill>
                  <a:srgbClr val="FF0000"/>
                </a:solidFill>
              </a:defRPr>
            </a:lvl1pPr>
          </a:lstStyle>
          <a:p>
            <a:r>
              <a:rPr kumimoji="1" lang="ja-JP" altLang="en-US" dirty="0"/>
              <a:t>写真を変更する</a:t>
            </a:r>
          </a:p>
        </p:txBody>
      </p:sp>
    </p:spTree>
    <p:extLst>
      <p:ext uri="{BB962C8B-B14F-4D97-AF65-F5344CB8AC3E}">
        <p14:creationId xmlns:p14="http://schemas.microsoft.com/office/powerpoint/2010/main" val="598610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プレースホルダー 1"/>
          <p:cNvSpPr>
            <a:spLocks noGrp="1"/>
          </p:cNvSpPr>
          <p:nvPr>
            <p:ph type="body" idx="1"/>
          </p:nvPr>
        </p:nvSpPr>
        <p:spPr>
          <a:xfrm>
            <a:off x="0" y="1"/>
            <a:ext cx="7775575" cy="5347855"/>
          </a:xfrm>
          <a:prstGeom prst="rect">
            <a:avLst/>
          </a:prstGeom>
        </p:spPr>
        <p:txBody>
          <a:bodyPr vert="horz" lIns="91426" tIns="45713" rIns="91426" bIns="45713" rtlCol="0">
            <a:normAutofit/>
          </a:bodyPr>
          <a:lstStyle/>
          <a:p>
            <a:pPr lvl="0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18307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776169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169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169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169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169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130" algn="l" defTabSz="776169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260" algn="l" defTabSz="776169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390" algn="l" defTabSz="776169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520" algn="l" defTabSz="776169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0" indent="0" algn="l" defTabSz="776169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None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524" indent="-193645" algn="l" defTabSz="776169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401" indent="-193645" algn="l" defTabSz="776169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280" indent="-193645" algn="l" defTabSz="776169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570" indent="-193645" algn="l" defTabSz="776169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7837" indent="-194349" algn="l" defTabSz="777395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526535" indent="-194349" algn="l" defTabSz="777395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915232" indent="-194349" algn="l" defTabSz="777395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303930" indent="-194349" algn="l" defTabSz="777395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395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8697" algn="l" defTabSz="777395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7395" algn="l" defTabSz="777395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6092" algn="l" defTabSz="777395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791" algn="l" defTabSz="777395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43488" algn="l" defTabSz="777395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32186" algn="l" defTabSz="777395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20883" algn="l" defTabSz="777395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09581" algn="l" defTabSz="777395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oyanakiato@akarui-mirai.net" TargetMode="External"/><Relationship Id="rId7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図 12" descr="花が咲いている&#10;&#10;自動的に生成された説明">
            <a:extLst>
              <a:ext uri="{FF2B5EF4-FFF2-40B4-BE49-F238E27FC236}">
                <a16:creationId xmlns:a16="http://schemas.microsoft.com/office/drawing/2014/main" id="{5267301D-5412-4AD4-90F5-EA28D2B324A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33" t="47905" r="433" b="709"/>
          <a:stretch/>
        </p:blipFill>
        <p:spPr>
          <a:xfrm>
            <a:off x="-16902" y="-163523"/>
            <a:ext cx="7809378" cy="2658591"/>
          </a:xfrm>
          <a:prstGeom prst="rect">
            <a:avLst/>
          </a:prstGeom>
        </p:spPr>
      </p:pic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35CE011C-908C-4FA1-8811-339FE011FBF2}"/>
              </a:ext>
            </a:extLst>
          </p:cNvPr>
          <p:cNvSpPr/>
          <p:nvPr/>
        </p:nvSpPr>
        <p:spPr>
          <a:xfrm>
            <a:off x="0" y="9139112"/>
            <a:ext cx="7775575" cy="1792465"/>
          </a:xfrm>
          <a:prstGeom prst="rect">
            <a:avLst/>
          </a:prstGeom>
          <a:solidFill>
            <a:srgbClr val="71AF47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dirty="0"/>
          </a:p>
        </p:txBody>
      </p:sp>
      <p:sp>
        <p:nvSpPr>
          <p:cNvPr id="10" name="円/楕円 9"/>
          <p:cNvSpPr/>
          <p:nvPr/>
        </p:nvSpPr>
        <p:spPr>
          <a:xfrm>
            <a:off x="1498324" y="4819004"/>
            <a:ext cx="494271" cy="494269"/>
          </a:xfrm>
          <a:prstGeom prst="ellipse">
            <a:avLst/>
          </a:prstGeom>
          <a:solidFill>
            <a:srgbClr val="EC6D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91426" bIns="45713"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1046344" y="10235367"/>
            <a:ext cx="7156450" cy="7232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ja-JP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奈良市法華寺町１番地の５　奈良バイパスビル２階　</a:t>
            </a:r>
          </a:p>
          <a:p>
            <a:r>
              <a:rPr lang="en-US" altLang="ja-JP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Tel: </a:t>
            </a:r>
            <a:r>
              <a:rPr lang="ja-JP" altLang="ja-JP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０５０－３５７９－１６４２　（受付時間　平日９時～１８時）</a:t>
            </a:r>
            <a:r>
              <a:rPr lang="en-US" altLang="ja-JP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  </a:t>
            </a:r>
            <a:r>
              <a:rPr lang="ja-JP" altLang="ja-JP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</a:p>
          <a:p>
            <a:r>
              <a:rPr lang="en-US" altLang="ja-JP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Fax: </a:t>
            </a:r>
            <a:r>
              <a:rPr lang="ja-JP" altLang="ja-JP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０７４２－３０－６３６１　　</a:t>
            </a:r>
            <a:r>
              <a:rPr lang="en-US" altLang="ja-JP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E-mail:</a:t>
            </a:r>
            <a:r>
              <a:rPr lang="ja-JP" altLang="ja-JP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en-US" altLang="ja-JP" sz="1200" u="sng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hlinkClick r:id="rId3"/>
              </a:rPr>
              <a:t>oyanakiato@akarui-mirai.net</a:t>
            </a:r>
            <a:endParaRPr lang="ja-JP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endParaRPr lang="ja-JP" altLang="en-US" sz="1100" dirty="0">
              <a:latin typeface="+mn-ea"/>
            </a:endParaRP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936166" y="3945677"/>
            <a:ext cx="6135216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ja-JP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障がい</a:t>
            </a: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が</a:t>
            </a:r>
            <a:r>
              <a:rPr lang="ja-JP" altLang="ja-JP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あるお子様やひきこもりのお子様がいらっしゃる</a:t>
            </a: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親御様・</a:t>
            </a:r>
            <a:r>
              <a:rPr lang="ja-JP" altLang="ja-JP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ご家族の</a:t>
            </a: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ための相談会です。</a:t>
            </a:r>
            <a:endParaRPr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漠然とした</a:t>
            </a:r>
            <a:r>
              <a:rPr lang="ja-JP" altLang="ja-JP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将来の不安や悩み</a:t>
            </a:r>
            <a:r>
              <a:rPr lang="ja-JP" altLang="en-US" sz="12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、小さな事でもかまいません、困り事を話してみませんか？</a:t>
            </a:r>
            <a:endParaRPr lang="ja-JP" altLang="ja-JP" sz="12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12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ひとりでかかえこまずに、</a:t>
            </a:r>
            <a:r>
              <a:rPr lang="ja-JP" altLang="ja-JP" sz="12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未来のために、「親</a:t>
            </a:r>
            <a:r>
              <a:rPr lang="ja-JP" altLang="en-US" sz="12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（家族）</a:t>
            </a:r>
            <a:r>
              <a:rPr lang="ja-JP" altLang="ja-JP" sz="12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ある</a:t>
            </a:r>
            <a:r>
              <a:rPr lang="ja-JP" altLang="ja-JP" sz="12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あいだ」の今</a:t>
            </a:r>
            <a:r>
              <a:rPr lang="ja-JP" altLang="en-US" sz="12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、</a:t>
            </a:r>
            <a:r>
              <a:rPr lang="ja-JP" altLang="ja-JP" sz="12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できることを一緒に考え</a:t>
            </a:r>
            <a:r>
              <a:rPr lang="ja-JP" altLang="en-US" sz="12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ましょう。</a:t>
            </a:r>
            <a:r>
              <a:rPr lang="ja-JP" altLang="ja-JP" sz="12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ぜひお越し下さい。</a:t>
            </a:r>
            <a:endParaRPr lang="ja-JP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046344" y="9176407"/>
            <a:ext cx="2230452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ja-JP" sz="1400" b="1" dirty="0"/>
              <a:t>【</a:t>
            </a:r>
            <a:r>
              <a:rPr lang="ja-JP" altLang="ja-JP" sz="14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お申込み・お問合せ】</a:t>
            </a:r>
            <a:endParaRPr lang="ja-JP" altLang="ja-JP" sz="1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046344" y="9429145"/>
            <a:ext cx="6792929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ja-JP" sz="12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奈良の親亡きあと・老い支度　障がい者・引きこもり等の家族のための相談窓口</a:t>
            </a:r>
            <a:r>
              <a:rPr lang="ja-JP" altLang="ja-JP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</a:p>
          <a:p>
            <a:r>
              <a:rPr lang="ja-JP" altLang="ja-JP" sz="12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あかるいみらい準備室</a:t>
            </a:r>
            <a:r>
              <a:rPr lang="ja-JP" altLang="ja-JP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（担当　山口）　</a:t>
            </a: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1046344" y="9778611"/>
            <a:ext cx="5482677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ja-JP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Tel.</a:t>
            </a:r>
            <a:r>
              <a:rPr lang="en-US" altLang="ja-JP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050-3579-1642</a:t>
            </a:r>
            <a:endParaRPr lang="ja-JP" altLang="en-US" sz="3200" dirty="0">
              <a:solidFill>
                <a:schemeClr val="tx1">
                  <a:lumMod val="85000"/>
                  <a:lumOff val="15000"/>
                </a:schemeClr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579846" y="4965084"/>
            <a:ext cx="367545" cy="1846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ja-JP" altLang="en-US" sz="1200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とき</a:t>
            </a: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2109692" y="4679028"/>
            <a:ext cx="4634007" cy="7694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3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令和</a:t>
            </a:r>
            <a:r>
              <a:rPr lang="ja-JP" altLang="en-US" sz="5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４</a:t>
            </a:r>
            <a:r>
              <a:rPr lang="ja-JP" altLang="en-US" sz="3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年</a:t>
            </a:r>
            <a:r>
              <a:rPr lang="ja-JP" altLang="en-US" sz="5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４</a:t>
            </a:r>
            <a:r>
              <a:rPr lang="ja-JP" altLang="en-US" sz="3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月</a:t>
            </a:r>
            <a:r>
              <a:rPr lang="en-US" altLang="ja-JP" sz="5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19</a:t>
            </a:r>
            <a:r>
              <a:rPr lang="ja-JP" altLang="en-US" sz="3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日（火）</a:t>
            </a: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2109692" y="5352397"/>
            <a:ext cx="4714468" cy="31207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ja-JP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10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：</a:t>
            </a:r>
            <a:r>
              <a:rPr lang="en-US" altLang="ja-JP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00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～１６：</a:t>
            </a:r>
            <a:r>
              <a:rPr lang="en-US" altLang="ja-JP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00</a:t>
            </a:r>
            <a:endParaRPr lang="ja-JP" altLang="en-US" sz="2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8" name="円/楕円 37"/>
          <p:cNvSpPr/>
          <p:nvPr/>
        </p:nvSpPr>
        <p:spPr>
          <a:xfrm>
            <a:off x="1498323" y="5793700"/>
            <a:ext cx="494271" cy="494269"/>
          </a:xfrm>
          <a:prstGeom prst="ellipse">
            <a:avLst/>
          </a:prstGeom>
          <a:solidFill>
            <a:srgbClr val="EC6D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91426" bIns="45713"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1572272" y="5944820"/>
            <a:ext cx="367545" cy="1846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ja-JP" altLang="en-US" sz="1200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場所</a:t>
            </a: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2109692" y="5757267"/>
            <a:ext cx="5240606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ja-JP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奈良市ボランティアインフォメーションセンター</a:t>
            </a:r>
            <a:endParaRPr lang="en-US" altLang="ja-JP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会議室</a:t>
            </a:r>
            <a:r>
              <a:rPr lang="ja-JP" altLang="ja-JP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</a:t>
            </a:r>
            <a:endParaRPr lang="ja-JP" altLang="en-US" sz="2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2109692" y="6355831"/>
            <a:ext cx="523933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ja-JP" sz="12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〒</a:t>
            </a:r>
            <a:r>
              <a:rPr lang="en-US" altLang="ja-JP" sz="12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630-8122</a:t>
            </a:r>
            <a:r>
              <a:rPr lang="ja-JP" altLang="en-US" sz="12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ja-JP" sz="12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奈良市三条本町</a:t>
            </a:r>
            <a:r>
              <a:rPr lang="en-US" altLang="ja-JP" sz="12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13</a:t>
            </a:r>
            <a:r>
              <a:rPr lang="ja-JP" altLang="ja-JP" sz="12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番</a:t>
            </a:r>
            <a:r>
              <a:rPr lang="en-US" altLang="ja-JP" sz="12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</a:t>
            </a:r>
            <a:r>
              <a:rPr lang="ja-JP" altLang="ja-JP" sz="12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号</a:t>
            </a:r>
            <a:endParaRPr lang="en-US" altLang="ja-JP" sz="12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en-US" altLang="ja-JP" sz="12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                    </a:t>
            </a:r>
            <a:r>
              <a:rPr lang="ja-JP" altLang="ja-JP" sz="12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はぐくみセンター</a:t>
            </a:r>
            <a:r>
              <a:rPr lang="en-US" altLang="ja-JP" sz="12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</a:t>
            </a:r>
            <a:r>
              <a:rPr lang="ja-JP" altLang="ja-JP" sz="12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階</a:t>
            </a:r>
            <a:endParaRPr lang="ja-JP" altLang="en-US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DAC9F904-4862-4714-96A6-BC60629FBC32}"/>
              </a:ext>
            </a:extLst>
          </p:cNvPr>
          <p:cNvSpPr txBox="1"/>
          <p:nvPr/>
        </p:nvSpPr>
        <p:spPr>
          <a:xfrm>
            <a:off x="2109692" y="6819820"/>
            <a:ext cx="5168900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無料</a:t>
            </a:r>
            <a:endParaRPr lang="en-US" altLang="ja-JP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（お一人（お一家族）様　</a:t>
            </a:r>
            <a:r>
              <a:rPr lang="en-US" altLang="ja-JP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</a:t>
            </a:r>
            <a:r>
              <a:rPr lang="ja-JP" altLang="en-US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時間程度）</a:t>
            </a:r>
            <a:endParaRPr lang="ja-JP" altLang="en-US" sz="2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1" name="円/楕円 37">
            <a:extLst>
              <a:ext uri="{FF2B5EF4-FFF2-40B4-BE49-F238E27FC236}">
                <a16:creationId xmlns:a16="http://schemas.microsoft.com/office/drawing/2014/main" id="{77B17594-AC9B-4C02-95A4-E0118AF40871}"/>
              </a:ext>
            </a:extLst>
          </p:cNvPr>
          <p:cNvSpPr/>
          <p:nvPr/>
        </p:nvSpPr>
        <p:spPr>
          <a:xfrm>
            <a:off x="1508828" y="6786830"/>
            <a:ext cx="494271" cy="494269"/>
          </a:xfrm>
          <a:prstGeom prst="ellipse">
            <a:avLst/>
          </a:prstGeom>
          <a:solidFill>
            <a:srgbClr val="EC6D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91426" bIns="45713"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56385038-2B4D-4C50-A6A0-0B1D601EBCFC}"/>
              </a:ext>
            </a:extLst>
          </p:cNvPr>
          <p:cNvSpPr txBox="1"/>
          <p:nvPr/>
        </p:nvSpPr>
        <p:spPr>
          <a:xfrm>
            <a:off x="1610286" y="6947342"/>
            <a:ext cx="313542" cy="1846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ja-JP" altLang="en-US" sz="1200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料金</a:t>
            </a:r>
          </a:p>
        </p:txBody>
      </p:sp>
      <p:sp>
        <p:nvSpPr>
          <p:cNvPr id="34" name="円/楕円 37">
            <a:extLst>
              <a:ext uri="{FF2B5EF4-FFF2-40B4-BE49-F238E27FC236}">
                <a16:creationId xmlns:a16="http://schemas.microsoft.com/office/drawing/2014/main" id="{3451767F-2D56-408B-8633-46D67273D455}"/>
              </a:ext>
            </a:extLst>
          </p:cNvPr>
          <p:cNvSpPr/>
          <p:nvPr/>
        </p:nvSpPr>
        <p:spPr>
          <a:xfrm>
            <a:off x="1508827" y="7611655"/>
            <a:ext cx="494271" cy="494269"/>
          </a:xfrm>
          <a:prstGeom prst="ellipse">
            <a:avLst/>
          </a:prstGeom>
          <a:solidFill>
            <a:srgbClr val="EC6D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91426" bIns="45713"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BF9EFA61-B489-40C1-93E2-6EB4A9BD022E}"/>
              </a:ext>
            </a:extLst>
          </p:cNvPr>
          <p:cNvSpPr txBox="1"/>
          <p:nvPr/>
        </p:nvSpPr>
        <p:spPr>
          <a:xfrm>
            <a:off x="1572272" y="7680959"/>
            <a:ext cx="367545" cy="36933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ja-JP" altLang="en-US" sz="1200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その他</a:t>
            </a: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4C305A42-CAD1-465F-B29F-B7838CCEA33B}"/>
              </a:ext>
            </a:extLst>
          </p:cNvPr>
          <p:cNvSpPr txBox="1"/>
          <p:nvPr/>
        </p:nvSpPr>
        <p:spPr>
          <a:xfrm>
            <a:off x="2109692" y="7505760"/>
            <a:ext cx="5365750" cy="120032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新型コロナ対策のため、完全予約制</a:t>
            </a:r>
            <a:br>
              <a:rPr lang="en-US" altLang="ja-JP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</a:br>
            <a:r>
              <a:rPr lang="ja-JP" altLang="en-US" sz="12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〇ご相談ご希望の方は事前にお申込み上お越しください。</a:t>
            </a:r>
            <a:endParaRPr lang="en-US" altLang="ja-JP" sz="12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2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〇換気等の対策を講じておりますが、参加者様にはマスク着用のご協力を</a:t>
            </a:r>
            <a:endParaRPr lang="en-US" altLang="ja-JP" sz="12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2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 お願いいたします。</a:t>
            </a:r>
            <a:endParaRPr lang="en-US" altLang="ja-JP" sz="12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2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〇対面でのご相談について、ウィルス感染がご不安な方は、当日、オンライン（</a:t>
            </a:r>
            <a:r>
              <a:rPr lang="en-US" altLang="ja-JP" sz="12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ZOOM/LINE</a:t>
            </a:r>
            <a:r>
              <a:rPr lang="ja-JP" altLang="en-US" sz="12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等）相談も可能です。お気軽にお問合せください。</a:t>
            </a:r>
            <a:endParaRPr lang="en-US" altLang="ja-JP" sz="12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pic>
        <p:nvPicPr>
          <p:cNvPr id="43" name="図 42">
            <a:extLst>
              <a:ext uri="{FF2B5EF4-FFF2-40B4-BE49-F238E27FC236}">
                <a16:creationId xmlns:a16="http://schemas.microsoft.com/office/drawing/2014/main" id="{1B92813D-AD08-43FD-B327-2FB918F2B122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7245" y="6189683"/>
            <a:ext cx="1521990" cy="1651737"/>
          </a:xfrm>
          <a:prstGeom prst="rect">
            <a:avLst/>
          </a:prstGeom>
          <a:noFill/>
          <a:ln>
            <a:noFill/>
          </a:ln>
        </p:spPr>
      </p:pic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FBFC92F9-E22C-45A6-8E5F-D13C4FCC5A6B}"/>
              </a:ext>
            </a:extLst>
          </p:cNvPr>
          <p:cNvSpPr/>
          <p:nvPr/>
        </p:nvSpPr>
        <p:spPr>
          <a:xfrm>
            <a:off x="1579846" y="2711066"/>
            <a:ext cx="5057775" cy="1019175"/>
          </a:xfrm>
          <a:prstGeom prst="rect">
            <a:avLst/>
          </a:prstGeom>
          <a:noFill/>
          <a:ln w="38100" cap="rnd" cmpd="sng" algn="ctr">
            <a:noFill/>
            <a:prstDash val="sysDot"/>
            <a:bevel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b="1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◇子どもの親亡き後の生活が心配</a:t>
            </a:r>
            <a:endParaRPr lang="ja-JP" altLang="ja-JP" kern="100" dirty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b="1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◇今からどんなことを準備しておくとよい？</a:t>
            </a:r>
            <a:endParaRPr lang="en-US" altLang="ja-JP" b="1" kern="100" dirty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b="1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◇</a:t>
            </a:r>
            <a:r>
              <a:rPr lang="ja-JP" altLang="ja-JP" b="1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周りに相談できる人がいない</a:t>
            </a:r>
            <a:r>
              <a:rPr lang="ja-JP" altLang="en-US" b="1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、</a:t>
            </a:r>
            <a:br>
              <a:rPr lang="en-US" altLang="ja-JP" b="1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</a:br>
            <a:r>
              <a:rPr lang="ja-JP" altLang="en-US" b="1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誰に相談していいのかわからずにいる</a:t>
            </a:r>
            <a:r>
              <a:rPr lang="ja-JP" altLang="ja-JP" b="1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・・・など</a:t>
            </a:r>
            <a:endParaRPr lang="ja-JP" altLang="ja-JP" kern="100" dirty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  <p:pic>
        <p:nvPicPr>
          <p:cNvPr id="46" name="図 45">
            <a:extLst>
              <a:ext uri="{FF2B5EF4-FFF2-40B4-BE49-F238E27FC236}">
                <a16:creationId xmlns:a16="http://schemas.microsoft.com/office/drawing/2014/main" id="{E08057EC-117E-44DE-BF48-570E496F4E4D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2393" y="2592194"/>
            <a:ext cx="902611" cy="1149847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図 46">
            <a:extLst>
              <a:ext uri="{FF2B5EF4-FFF2-40B4-BE49-F238E27FC236}">
                <a16:creationId xmlns:a16="http://schemas.microsoft.com/office/drawing/2014/main" id="{8BEF81A8-F1C1-4651-A031-EB89B15521D8}"/>
              </a:ext>
            </a:extLst>
          </p:cNvPr>
          <p:cNvPicPr/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782" t="-2678" r="55435" b="2678"/>
          <a:stretch/>
        </p:blipFill>
        <p:spPr bwMode="auto">
          <a:xfrm>
            <a:off x="790656" y="2485533"/>
            <a:ext cx="794040" cy="1320629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6D0DA571-A031-47CB-941F-94CF872B3206}"/>
              </a:ext>
            </a:extLst>
          </p:cNvPr>
          <p:cNvSpPr/>
          <p:nvPr/>
        </p:nvSpPr>
        <p:spPr>
          <a:xfrm>
            <a:off x="0" y="0"/>
            <a:ext cx="7775575" cy="35810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9D4B260A-CA56-4C09-850B-958EA4AE7923}"/>
              </a:ext>
            </a:extLst>
          </p:cNvPr>
          <p:cNvSpPr/>
          <p:nvPr/>
        </p:nvSpPr>
        <p:spPr>
          <a:xfrm>
            <a:off x="623695" y="8754624"/>
            <a:ext cx="67601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sz="900" dirty="0"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※お申し込み時にいただいた情報については、当窓口『プライバシーポリシー』に基づき適正に管理し、</a:t>
            </a:r>
            <a:r>
              <a:rPr lang="ja-JP" altLang="en-US" sz="900" dirty="0"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相談会</a:t>
            </a:r>
            <a:r>
              <a:rPr lang="ja-JP" altLang="ja-JP" sz="900" dirty="0"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参加者</a:t>
            </a:r>
            <a:r>
              <a:rPr lang="ja-JP" altLang="en-US" sz="900" dirty="0"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様</a:t>
            </a:r>
            <a:r>
              <a:rPr lang="ja-JP" altLang="ja-JP" sz="900" dirty="0"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の管理や名簿作成など、本事業の目的のみで使用致します。</a:t>
            </a:r>
            <a:endParaRPr lang="ja-JP" altLang="en-US" sz="900" dirty="0"/>
          </a:p>
        </p:txBody>
      </p:sp>
      <p:pic>
        <p:nvPicPr>
          <p:cNvPr id="4" name="図 3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7C0CE7F6-5C31-41BF-8ECA-7B35A0EB3E2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3272" y="9486686"/>
            <a:ext cx="1057275" cy="1057275"/>
          </a:xfrm>
          <a:prstGeom prst="rect">
            <a:avLst/>
          </a:prstGeom>
        </p:spPr>
      </p:pic>
      <p:sp>
        <p:nvSpPr>
          <p:cNvPr id="30" name="四角形: 角を丸くする 29">
            <a:extLst>
              <a:ext uri="{FF2B5EF4-FFF2-40B4-BE49-F238E27FC236}">
                <a16:creationId xmlns:a16="http://schemas.microsoft.com/office/drawing/2014/main" id="{78AF4C3F-3BEB-484F-8C8F-41479B3B2977}"/>
              </a:ext>
            </a:extLst>
          </p:cNvPr>
          <p:cNvSpPr/>
          <p:nvPr/>
        </p:nvSpPr>
        <p:spPr>
          <a:xfrm>
            <a:off x="718077" y="299582"/>
            <a:ext cx="6476927" cy="1884226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900" dirty="0">
              <a:solidFill>
                <a:schemeClr val="tx1">
                  <a:lumMod val="85000"/>
                  <a:lumOff val="15000"/>
                </a:schemeClr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障がいがある子・ひきこもりの子</a:t>
            </a:r>
            <a:endParaRPr lang="en-US" altLang="ja-JP" sz="2800" dirty="0">
              <a:solidFill>
                <a:schemeClr val="tx1">
                  <a:lumMod val="85000"/>
                  <a:lumOff val="15000"/>
                </a:schemeClr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がいるご家族のための</a:t>
            </a:r>
            <a:br>
              <a:rPr lang="en-US" altLang="ja-JP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</a:br>
            <a:r>
              <a:rPr lang="ja-JP" altLang="en-US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親なきあと個別相談会</a:t>
            </a:r>
            <a:endParaRPr lang="en-US" altLang="ja-JP" sz="4400" dirty="0">
              <a:solidFill>
                <a:schemeClr val="tx1">
                  <a:lumMod val="85000"/>
                  <a:lumOff val="15000"/>
                </a:schemeClr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14551312"/>
      </p:ext>
    </p:extLst>
  </p:cSld>
  <p:clrMapOvr>
    <a:masterClrMapping/>
  </p:clrMapOvr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51</Template>
  <TotalTime>5822</TotalTime>
  <Words>374</Words>
  <Application>Microsoft Office PowerPoint</Application>
  <PresentationFormat>ユーザー設定</PresentationFormat>
  <Paragraphs>33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BIZ UDPゴシック</vt:lpstr>
      <vt:lpstr>ＭＳ Ｐゴシック</vt:lpstr>
      <vt:lpstr>UD デジタル 教科書体 N-B</vt:lpstr>
      <vt:lpstr>UD デジタル 教科書体 NK-B</vt:lpstr>
      <vt:lpstr>Arial</vt:lpstr>
      <vt:lpstr>Calibri</vt:lpstr>
      <vt:lpstr>Calibri Light</vt:lpstr>
      <vt:lpstr>1_ガイド入りテンプレートサンプル20130531三木さん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description/>
  <cp:lastModifiedBy>mayumi yamaguchi</cp:lastModifiedBy>
  <cp:revision>42</cp:revision>
  <cp:lastPrinted>2015-03-17T06:20:58Z</cp:lastPrinted>
  <dcterms:created xsi:type="dcterms:W3CDTF">2013-08-07T01:16:52Z</dcterms:created>
  <dcterms:modified xsi:type="dcterms:W3CDTF">2022-02-24T21:30:26Z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seminar01印刷用</vt:lpwstr>
  </property>
  <property fmtid="{D5CDD505-2E9C-101B-9397-08002B2CF9AE}" pid="3" name="SlideDescription">
    <vt:lpwstr/>
  </property>
</Properties>
</file>